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70" r:id="rId11"/>
    <p:sldId id="273" r:id="rId12"/>
    <p:sldId id="271" r:id="rId13"/>
    <p:sldId id="272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Arc length &amp;</a:t>
            </a:r>
          </a:p>
          <a:p>
            <a:r>
              <a:rPr lang="en-US" sz="2800" dirty="0" smtClean="0"/>
              <a:t>area of a sector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Sector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307978" cy="299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9000" y="4546372"/>
                <a:ext cx="2485745" cy="12448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40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46372"/>
                <a:ext cx="2485745" cy="12448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3127797"/>
                <a:ext cx="8116998" cy="13680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FF0000"/>
                    </a:solidFill>
                  </a:rPr>
                  <a:t>To use this formula,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8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48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must be in radians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27797"/>
                <a:ext cx="8116998" cy="1368003"/>
              </a:xfrm>
              <a:prstGeom prst="rect">
                <a:avLst/>
              </a:prstGeom>
              <a:blipFill rotWithShape="1">
                <a:blip r:embed="rId5"/>
                <a:stretch>
                  <a:fillRect t="-6667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308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a Sector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13808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#4:  </a:t>
            </a:r>
            <a:r>
              <a:rPr lang="en-US" sz="2400" dirty="0" smtClean="0"/>
              <a:t>A </a:t>
            </a:r>
            <a:r>
              <a:rPr lang="en-US" sz="2400" dirty="0" smtClean="0"/>
              <a:t>lawn sprinkler shoots out water 20 feet and rotates 135˚.  Find the area of lawn that is watered by the sprinkler.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6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Sector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1413808"/>
                <a:ext cx="7467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#5:  </a:t>
                </a:r>
                <a:r>
                  <a:rPr lang="en-US" sz="2400" dirty="0" smtClean="0"/>
                  <a:t>Find </a:t>
                </a:r>
                <a:r>
                  <a:rPr lang="en-US" sz="2400" dirty="0" smtClean="0"/>
                  <a:t>the degree measure of an angle that is subtended by an arc of a sector that has an area of 30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400" dirty="0" smtClean="0"/>
                  <a:t> square feet if radius of the arc is 10 feet.  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13808"/>
                <a:ext cx="74676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30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9000" y="4546372"/>
                <a:ext cx="2485745" cy="12448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40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46372"/>
                <a:ext cx="2485745" cy="12448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955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2.5E-6 -0.2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Sector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1413808"/>
                <a:ext cx="7467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#6:  </a:t>
                </a:r>
                <a:r>
                  <a:rPr lang="en-US" sz="2400" dirty="0" smtClean="0"/>
                  <a:t>Find </a:t>
                </a:r>
                <a:r>
                  <a:rPr lang="en-US" sz="2400" dirty="0" smtClean="0"/>
                  <a:t>the arc length of a sector of a circle that has a central angle of 20˚ and an area of 450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400" dirty="0" smtClean="0"/>
                  <a:t> square meters.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13808"/>
                <a:ext cx="74676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30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996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6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5" name="Picture1" descr="0304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55372"/>
            <a:ext cx="3260602" cy="36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5311" y="4648200"/>
            <a:ext cx="841768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17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7" name="Picture1" descr="0304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55372"/>
            <a:ext cx="3260602" cy="36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𝐴𝑟𝑐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𝐿𝑒𝑛𝑔𝑡h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US" sz="2800" b="0" i="1" smtClean="0">
                          <a:latin typeface="Cambria Math"/>
                        </a:rPr>
                        <m:t> × </m:t>
                      </m:r>
                      <m:r>
                        <a:rPr lang="en-US" sz="2800" b="0" i="1" smtClean="0">
                          <a:latin typeface="Cambria Math"/>
                        </a:rPr>
                        <m:t>𝐴𝑛𝑔𝑙𝑒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𝑀𝑒𝑎𝑠𝑢𝑟𝑒</m:t>
                      </m:r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latin typeface="Cambria Math"/>
                        </a:rPr>
                        <m:t>𝑅𝑎𝑑𝑖𝑎𝑛𝑠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217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10" name="Picture1" descr="0304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55372"/>
            <a:ext cx="3260602" cy="36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𝐴𝑟𝑐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𝐿𝑒𝑛𝑔𝑡h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US" sz="2800" b="0" i="1" smtClean="0">
                          <a:latin typeface="Cambria Math"/>
                        </a:rPr>
                        <m:t> × </m:t>
                      </m:r>
                      <m:r>
                        <a:rPr lang="en-US" sz="2800" b="0" i="1" smtClean="0">
                          <a:latin typeface="Cambria Math"/>
                        </a:rPr>
                        <m:t>𝐴𝑛𝑔𝑙𝑒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𝑀𝑒𝑎𝑠𝑢𝑟𝑒</m:t>
                      </m:r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latin typeface="Cambria Math"/>
                        </a:rPr>
                        <m:t>𝑅𝑎𝑑𝑖𝑎𝑛𝑠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886200"/>
                <a:ext cx="8116998" cy="13680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FF0000"/>
                    </a:solidFill>
                  </a:rPr>
                  <a:t>To use this formula,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8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48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must be in radians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86200"/>
                <a:ext cx="8116998" cy="1368003"/>
              </a:xfrm>
              <a:prstGeom prst="rect">
                <a:avLst/>
              </a:prstGeom>
              <a:blipFill rotWithShape="1">
                <a:blip r:embed="rId5"/>
                <a:stretch>
                  <a:fillRect t="-6696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07897" y="5265003"/>
                <a:ext cx="2130903" cy="8309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𝑆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r>
                        <a:rPr lang="en-US" sz="4800" b="0" i="1" smtClean="0">
                          <a:latin typeface="Cambria Math"/>
                        </a:rPr>
                        <m:t>𝑟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897" y="5265003"/>
                <a:ext cx="2130903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9352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10" name="Picture1" descr="0304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55372"/>
            <a:ext cx="3260602" cy="36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𝐴𝑟𝑐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𝐿𝑒𝑛𝑔𝑡h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US" sz="2800" b="0" i="1" smtClean="0">
                          <a:latin typeface="Cambria Math"/>
                        </a:rPr>
                        <m:t> × </m:t>
                      </m:r>
                      <m:r>
                        <a:rPr lang="en-US" sz="2800" b="0" i="1" smtClean="0">
                          <a:latin typeface="Cambria Math"/>
                        </a:rPr>
                        <m:t>𝐴𝑛𝑔𝑙𝑒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𝑀𝑒𝑎𝑠𝑢𝑟𝑒</m:t>
                      </m:r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latin typeface="Cambria Math"/>
                        </a:rPr>
                        <m:t>𝑅𝑎𝑑𝑖𝑎𝑛𝑠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11" y="4648200"/>
                <a:ext cx="8417689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886200"/>
                <a:ext cx="8116998" cy="13680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FF0000"/>
                    </a:solidFill>
                  </a:rPr>
                  <a:t>To use this formula,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8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48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must be in radians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86200"/>
                <a:ext cx="8116998" cy="1368003"/>
              </a:xfrm>
              <a:prstGeom prst="rect">
                <a:avLst/>
              </a:prstGeom>
              <a:blipFill rotWithShape="1">
                <a:blip r:embed="rId5"/>
                <a:stretch>
                  <a:fillRect t="-6696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24923" y="1905000"/>
            <a:ext cx="750328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#1: </a:t>
            </a:r>
            <a:r>
              <a:rPr lang="en-US" sz="2800" dirty="0" smtClean="0"/>
              <a:t>Find </a:t>
            </a:r>
            <a:r>
              <a:rPr lang="en-US" sz="2800" dirty="0" smtClean="0"/>
              <a:t>the radius of an 15 foot arc of a circle that subtends and angle of 15˚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07897" y="5265003"/>
                <a:ext cx="2130903" cy="8309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𝑆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r>
                        <a:rPr lang="en-US" sz="4800" b="0" i="1" smtClean="0">
                          <a:latin typeface="Cambria Math"/>
                        </a:rPr>
                        <m:t>𝑟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897" y="5265003"/>
                <a:ext cx="2130903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2958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7.40741E-7 L -0.00017 -0.3171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376603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6165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#2: </a:t>
            </a:r>
            <a:r>
              <a:rPr lang="en-US" sz="2400" dirty="0" smtClean="0"/>
              <a:t>The </a:t>
            </a:r>
            <a:r>
              <a:rPr lang="en-US" sz="2400" dirty="0" smtClean="0"/>
              <a:t>diameter of a </a:t>
            </a:r>
            <a:r>
              <a:rPr lang="en-US" sz="2400" dirty="0"/>
              <a:t>F</a:t>
            </a:r>
            <a:r>
              <a:rPr lang="en-US" sz="2400" dirty="0" smtClean="0"/>
              <a:t>erris Wheel is 200 ft.  and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</a:t>
            </a:r>
            <a:r>
              <a:rPr lang="en-US" sz="2400" dirty="0" smtClean="0"/>
              <a:t>is the central angle formed as a rider travels from her initial position of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to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  Find the distance she travels if </a:t>
            </a:r>
            <a:r>
              <a:rPr lang="el-GR" sz="2400" i="1" dirty="0" smtClean="0"/>
              <a:t>θ</a:t>
            </a:r>
            <a:r>
              <a:rPr lang="en-US" sz="2400" dirty="0" smtClean="0"/>
              <a:t> = 30˚.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6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06" y="3551281"/>
            <a:ext cx="4343400" cy="268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413808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 </a:t>
            </a:r>
            <a:r>
              <a:rPr lang="en-US" sz="2400" dirty="0" smtClean="0"/>
              <a:t>One </a:t>
            </a:r>
            <a:r>
              <a:rPr lang="en-US" sz="2400" dirty="0" smtClean="0"/>
              <a:t>way to construct a 400 meter race trace is to make each straight-away 100 meters long and the semicircles for the inner track 100 meters each.  In a 400 meter race, how much of a “head start” should the runner is the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lane get over the runner in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lane.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3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Sector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0612" y="4572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Derivation</a:t>
            </a:r>
            <a:endParaRPr lang="en-US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307978" cy="299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17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3092bebf-beda-485e-877e-9dcb4828abf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356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Section 3.4</vt:lpstr>
      <vt:lpstr>Arc Length</vt:lpstr>
      <vt:lpstr>Arc Length</vt:lpstr>
      <vt:lpstr>Arc Length</vt:lpstr>
      <vt:lpstr>Arc Length</vt:lpstr>
      <vt:lpstr>Arc Length</vt:lpstr>
      <vt:lpstr>Arc Length</vt:lpstr>
      <vt:lpstr>Arc Length</vt:lpstr>
      <vt:lpstr>Area of a Sector</vt:lpstr>
      <vt:lpstr>Area of a Sector</vt:lpstr>
      <vt:lpstr>Area of a Sector</vt:lpstr>
      <vt:lpstr>Area of a Sector</vt:lpstr>
      <vt:lpstr>Area of a Sector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and 3.5</dc:title>
  <dc:creator>rwhatcher</dc:creator>
  <cp:lastModifiedBy>rwhatcher</cp:lastModifiedBy>
  <cp:revision>7</cp:revision>
  <dcterms:created xsi:type="dcterms:W3CDTF">2012-02-20T00:13:02Z</dcterms:created>
  <dcterms:modified xsi:type="dcterms:W3CDTF">2012-02-20T03:00:31Z</dcterms:modified>
</cp:coreProperties>
</file>